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4"/>
    <p:sldMasterId id="2147483864" r:id="rId5"/>
  </p:sldMasterIdLst>
  <p:notesMasterIdLst>
    <p:notesMasterId r:id="rId17"/>
  </p:notesMasterIdLst>
  <p:sldIdLst>
    <p:sldId id="343" r:id="rId6"/>
    <p:sldId id="344" r:id="rId7"/>
    <p:sldId id="345" r:id="rId8"/>
    <p:sldId id="346" r:id="rId9"/>
    <p:sldId id="353" r:id="rId10"/>
    <p:sldId id="354" r:id="rId11"/>
    <p:sldId id="347" r:id="rId12"/>
    <p:sldId id="348" r:id="rId13"/>
    <p:sldId id="349" r:id="rId14"/>
    <p:sldId id="350" r:id="rId15"/>
    <p:sldId id="35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BF800"/>
    <a:srgbClr val="E7754D"/>
    <a:srgbClr val="E77819"/>
    <a:srgbClr val="FFB3E8"/>
    <a:srgbClr val="FF40F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8" autoAdjust="0"/>
    <p:restoredTop sz="91763" autoAdjust="0"/>
  </p:normalViewPr>
  <p:slideViewPr>
    <p:cSldViewPr snapToGrid="0" snapToObjects="1">
      <p:cViewPr varScale="1">
        <p:scale>
          <a:sx n="63" d="100"/>
          <a:sy n="63" d="100"/>
        </p:scale>
        <p:origin x="1008" y="52"/>
      </p:cViewPr>
      <p:guideLst/>
    </p:cSldViewPr>
  </p:slideViewPr>
  <p:outlineViewPr>
    <p:cViewPr>
      <p:scale>
        <a:sx n="33" d="100"/>
        <a:sy n="33" d="100"/>
      </p:scale>
      <p:origin x="0" y="-852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E5B12-703B-F045-BAE7-7B7DE17157D8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CF3D8-8EAF-A348-8B15-1FE5CF3C8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17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0EB32-D2C4-45EE-B07C-792E33D3F5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24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0EB32-D2C4-45EE-B07C-792E33D3F5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78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0EB32-D2C4-45EE-B07C-792E33D3F5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728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0EB32-D2C4-45EE-B07C-792E33D3F5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298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0EB32-D2C4-45EE-B07C-792E33D3F5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191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0EB32-D2C4-45EE-B07C-792E33D3F5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601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0EB32-D2C4-45EE-B07C-792E33D3F5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075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28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4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60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4BC004-B711-4BEB-B094-B5F8B24216C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DFEC11-0CF2-4F65-AD70-DB42DA17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74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C004-B711-4BEB-B094-B5F8B24216C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11-0CF2-4F65-AD70-DB42DA17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16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4BC004-B711-4BEB-B094-B5F8B24216C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DFEC11-0CF2-4F65-AD70-DB42DA17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90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C004-B711-4BEB-B094-B5F8B24216C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11-0CF2-4F65-AD70-DB42DA17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89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C004-B711-4BEB-B094-B5F8B24216C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11-0CF2-4F65-AD70-DB42DA17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76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C004-B711-4BEB-B094-B5F8B24216C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11-0CF2-4F65-AD70-DB42DA17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45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C004-B711-4BEB-B094-B5F8B24216C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11-0CF2-4F65-AD70-DB42DA17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59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C004-B711-4BEB-B094-B5F8B24216C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11-0CF2-4F65-AD70-DB42DA17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2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40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C004-B711-4BEB-B094-B5F8B24216C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11-0CF2-4F65-AD70-DB42DA17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32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C004-B711-4BEB-B094-B5F8B24216C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EC11-0CF2-4F65-AD70-DB42DA17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06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E4BC004-B711-4BEB-B094-B5F8B24216C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28DFEC11-0CF2-4F65-AD70-DB42DA17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8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18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0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6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1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76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4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E4BC004-B711-4BEB-B094-B5F8B24216C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28DFEC11-0CF2-4F65-AD70-DB42DA17E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6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66800" y="193367"/>
            <a:ext cx="10058400" cy="6123761"/>
            <a:chOff x="2133600" y="193367"/>
            <a:chExt cx="10058400" cy="6123761"/>
          </a:xfrm>
        </p:grpSpPr>
        <p:sp>
          <p:nvSpPr>
            <p:cNvPr id="10" name="Title 3"/>
            <p:cNvSpPr txBox="1">
              <a:spLocks/>
            </p:cNvSpPr>
            <p:nvPr/>
          </p:nvSpPr>
          <p:spPr>
            <a:xfrm>
              <a:off x="2133600" y="4874449"/>
              <a:ext cx="10058400" cy="5169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Technical difficulties? Contact Zoom Support: 1-888-799-9666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96774" y="1681085"/>
              <a:ext cx="6332051" cy="4199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May 27, 2020  |   </a:t>
              </a:r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2 pm ET</a:t>
              </a: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6925" y="5773790"/>
              <a:ext cx="1911746" cy="543338"/>
            </a:xfrm>
            <a:prstGeom prst="rect">
              <a:avLst/>
            </a:prstGeom>
          </p:spPr>
        </p:pic>
        <p:sp>
          <p:nvSpPr>
            <p:cNvPr id="12" name="Title 3"/>
            <p:cNvSpPr txBox="1">
              <a:spLocks/>
            </p:cNvSpPr>
            <p:nvPr/>
          </p:nvSpPr>
          <p:spPr>
            <a:xfrm>
              <a:off x="3996774" y="193367"/>
              <a:ext cx="6332051" cy="13704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 smtClean="0">
                  <a:latin typeface="Arial Black" panose="020B0A04020102020204" pitchFamily="34" charset="0"/>
                </a:rPr>
                <a:t>Estate Planning in Uncertain Times</a:t>
              </a:r>
              <a:endParaRPr lang="en-US" sz="2400" b="1" dirty="0" smtClean="0">
                <a:latin typeface="Arial Black" panose="020B0A040201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94852" y="2265298"/>
              <a:ext cx="4488414" cy="22873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Presented by:</a:t>
              </a:r>
            </a:p>
            <a:p>
              <a:pPr algn="ctr"/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Hyman G. Darling (CAS ‘72)</a:t>
              </a:r>
            </a:p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Partner, Bacon Wilson PC</a:t>
              </a:r>
            </a:p>
            <a:p>
              <a:pPr algn="ctr"/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Springfield, MA</a:t>
              </a: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8257" y="2265297"/>
              <a:ext cx="1835465" cy="2287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561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Cares act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Charitable Deductions ‘above’ the line are available to non-itemizers --$300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(needs to be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cash gift contributed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a charity directly)  Not your used clothes!</a:t>
            </a:r>
          </a:p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Charitable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Deduction for cash gifts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now 100% of adjusted gross income, not limited to 60% as in prior years</a:t>
            </a:r>
          </a:p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RMD is waived for IRA and other qualified plans for 2020, but the plan values were substantially lower when the law was passed.</a:t>
            </a:r>
          </a:p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Penalty fee withdrawals from the plan up to $100,000 in 2020 for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related distributions</a:t>
            </a:r>
          </a:p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in loan amounts from the plan and deferral</a:t>
            </a:r>
          </a:p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Don’t forget the $100,000 annual contribution from the IRA to a charity tax free</a:t>
            </a:r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1367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QUESTIONS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2651760"/>
            <a:ext cx="3015778" cy="3566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51012" y="2651760"/>
            <a:ext cx="4488414" cy="356616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Presented by: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Hyman G. Darling (CAS ‘72)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Partner, Bacon Wilson PC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</a:t>
            </a:r>
            <a:r>
              <a:rPr lang="en-US" sz="2000" kern="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arling@baconwilson.com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4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Purpose of Estate Planning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rovide for surviving loved ones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of complex assets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Avoid/simplify probate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 tax exposure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Accomplish charitable legacy goals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Maintain family harmony</a:t>
            </a:r>
          </a:p>
        </p:txBody>
      </p:sp>
    </p:spTree>
    <p:extLst>
      <p:ext uri="{BB962C8B-B14F-4D97-AF65-F5344CB8AC3E}">
        <p14:creationId xmlns:p14="http://schemas.microsoft.com/office/powerpoint/2010/main" val="237505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Legal Documents of an Estate Plan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202919" y="2256608"/>
            <a:ext cx="4754880" cy="2721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Basic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Power of Attorney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POA Healthcare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Advance Directive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232119" y="2256608"/>
            <a:ext cx="4754880" cy="36488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Trusts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Revocable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CRT/CLT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Complex trusts with special objectives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Credit Shelter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Special Needs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Generation-Skipping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Marital Deduction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6160" y="6260557"/>
            <a:ext cx="877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*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These are legally binding documents that should be prepared by an attorney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ADVANCE DIRECTIVES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Who will make the decisions?</a:t>
            </a:r>
          </a:p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you have a back-up?</a:t>
            </a:r>
          </a:p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End of life decisions</a:t>
            </a:r>
          </a:p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Special arrangements</a:t>
            </a:r>
          </a:p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	Burial/Cremation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 Donations</a:t>
            </a:r>
          </a:p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Be sure to share with family and medical providers!</a:t>
            </a:r>
          </a:p>
        </p:txBody>
      </p:sp>
    </p:spTree>
    <p:extLst>
      <p:ext uri="{BB962C8B-B14F-4D97-AF65-F5344CB8AC3E}">
        <p14:creationId xmlns:p14="http://schemas.microsoft.com/office/powerpoint/2010/main" val="23265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Durable Power of attorney	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Attends to  financial issues in the event of disability (mental or physical)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Alleviates the need to proceed to court for a conservatorship (Saves time, money, publicity and YOU select the persons you wish to serve)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Inclusive of self-dealing powers to the agent who serves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 sure to include a back up or several if naming individuals who may be older (parents, siblings, etc.)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Review often and update as needed, especially if you move to another jurisdiction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Gifting powers, authority to establish trusts, change beneficiaries, etc. are important but may not be desired, so be sure to discuss with the drafting attorney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149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Wills and trusts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does the will cover?   Tangible property?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Who shall serve as the Executor/Personal Representative?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Guardians for the children/grandchildren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 you need a trust?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will it do for you/your beneficiaries?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types of trusts are there?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Revocable or Irrevocable/Special Needs/Life Insurance/Pet/Guns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Who will serve as trustee/successor Trustee?     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415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Estate &amp; gift tax exemption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$11,580,000 in 2020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$23,160,000 for married couples through portability election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Applies to estate value and total lifetime non-charitable gifts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40% tax rate for assets exceeding exemption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Sunsets in 2025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Subject to further legislation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12 states and DC have an estate tax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 portability (except HI, MD)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May or may not be tied to the federal exemption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Subject to further legislation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Exemption in MA is $1,000,000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Graduated tax on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entire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estate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Maximum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marginal tax rate is 16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 gift tax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61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Tax wise planning strategies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Gifts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children/grandchildren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does the $15,000 exemption apply?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529 Plans</a:t>
            </a:r>
          </a:p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Shares of closely-held business stock or partnership interests</a:t>
            </a:r>
          </a:p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of Life Insurance</a:t>
            </a:r>
          </a:p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Charitable Gifts and Planning Techniques</a:t>
            </a:r>
          </a:p>
        </p:txBody>
      </p:sp>
    </p:spTree>
    <p:extLst>
      <p:ext uri="{BB962C8B-B14F-4D97-AF65-F5344CB8AC3E}">
        <p14:creationId xmlns:p14="http://schemas.microsoft.com/office/powerpoint/2010/main" val="24459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Secure act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4907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Required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Minimum Distribution (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RMD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now begins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age 72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(good or bad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 those who turn 70 ½ after January 1</a:t>
            </a:r>
            <a:r>
              <a:rPr lang="en-US" sz="16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2020)</a:t>
            </a:r>
            <a:endParaRPr lang="en-US" sz="1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Allows for additional contributions past 70 1/2</a:t>
            </a:r>
          </a:p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Allows for withdrawals for a birth or adoption without penalty</a:t>
            </a:r>
          </a:p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non-spouse beneficiaries, distributions generally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limited to 10 years as opposed to life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expectancy</a:t>
            </a:r>
          </a:p>
          <a:p>
            <a:pPr marL="0" indent="0">
              <a:buNone/>
            </a:pPr>
            <a:r>
              <a:rPr lang="en-US" sz="1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(Other excepted beneficiaries include minors, those with disability/chronic illness, and those not more than 10 years younger than the IRA owner)</a:t>
            </a:r>
            <a:endParaRPr lang="en-US" sz="17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Be sure to review the primary and secondary beneficiary designations and make copies for your records after approved</a:t>
            </a:r>
          </a:p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Special situation for disabled beneficiaries</a:t>
            </a:r>
          </a:p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Review with your lawyer/CPA/financial advisor</a:t>
            </a:r>
          </a:p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 withdraw up to $10,000 from the 529 plan to pay down student loans</a:t>
            </a:r>
          </a:p>
        </p:txBody>
      </p:sp>
    </p:spTree>
    <p:extLst>
      <p:ext uri="{BB962C8B-B14F-4D97-AF65-F5344CB8AC3E}">
        <p14:creationId xmlns:p14="http://schemas.microsoft.com/office/powerpoint/2010/main" val="331028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nded">
  <a:themeElements>
    <a:clrScheme name="Custom 13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C00000"/>
      </a:accent1>
      <a:accent2>
        <a:srgbClr val="C00000"/>
      </a:accent2>
      <a:accent3>
        <a:srgbClr val="865640"/>
      </a:accent3>
      <a:accent4>
        <a:srgbClr val="C00000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E9A4858D629E4E8270DA497507ED2D" ma:contentTypeVersion="5" ma:contentTypeDescription="Create a new document." ma:contentTypeScope="" ma:versionID="5044735bd7abe5fb8aec2fe1b49f8426">
  <xsd:schema xmlns:xsd="http://www.w3.org/2001/XMLSchema" xmlns:xs="http://www.w3.org/2001/XMLSchema" xmlns:p="http://schemas.microsoft.com/office/2006/metadata/properties" xmlns:ns2="81b1e549-c578-4542-b609-1cacf3dc0407" targetNamespace="http://schemas.microsoft.com/office/2006/metadata/properties" ma:root="true" ma:fieldsID="0a98ef02a44916d6dbb1db7f77cded1b" ns2:_="">
    <xsd:import namespace="81b1e549-c578-4542-b609-1cacf3dc04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1e549-c578-4542-b609-1cacf3dc0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19F05F-6B9A-4BF7-9DBC-B9129AC444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b1e549-c578-4542-b609-1cacf3dc04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9080A0-9D9C-4772-A7FC-84C962D864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20B524-4BC8-4737-AC03-A79BF830633A}">
  <ds:schemaRefs>
    <ds:schemaRef ds:uri="http://schemas.openxmlformats.org/package/2006/metadata/core-properties"/>
    <ds:schemaRef ds:uri="81b1e549-c578-4542-b609-1cacf3dc0407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15174</TotalTime>
  <Words>738</Words>
  <Application>Microsoft Office PowerPoint</Application>
  <PresentationFormat>Widescreen</PresentationFormat>
  <Paragraphs>113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Corbel</vt:lpstr>
      <vt:lpstr>Wingdings</vt:lpstr>
      <vt:lpstr>Office Theme</vt:lpstr>
      <vt:lpstr>Banded</vt:lpstr>
      <vt:lpstr>PowerPoint Presentation</vt:lpstr>
      <vt:lpstr>Purpose of Estate Planning</vt:lpstr>
      <vt:lpstr>Legal Documents of an Estate Plan</vt:lpstr>
      <vt:lpstr>ADVANCE DIRECTIVES</vt:lpstr>
      <vt:lpstr>Durable Power of attorney </vt:lpstr>
      <vt:lpstr>Wills and trusts</vt:lpstr>
      <vt:lpstr>Estate &amp; gift tax exemption</vt:lpstr>
      <vt:lpstr>Tax wise planning strategies</vt:lpstr>
      <vt:lpstr>Secure act</vt:lpstr>
      <vt:lpstr>Cares act</vt:lpstr>
      <vt:lpstr>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Kelley Connors</dc:creator>
  <cp:lastModifiedBy>Castaldo, Patricia</cp:lastModifiedBy>
  <cp:revision>118</cp:revision>
  <dcterms:created xsi:type="dcterms:W3CDTF">2017-04-04T19:25:40Z</dcterms:created>
  <dcterms:modified xsi:type="dcterms:W3CDTF">2020-06-08T14:49:36Z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0x0101002EE9A4858D629E4E8270DA497507ED2D</vt:lpwstr>
  </property>
</Properties>
</file>